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85" r:id="rId2"/>
    <p:sldId id="290" r:id="rId3"/>
    <p:sldId id="271" r:id="rId4"/>
    <p:sldId id="289" r:id="rId5"/>
    <p:sldId id="272" r:id="rId6"/>
    <p:sldId id="287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88"/>
    <a:srgbClr val="994708"/>
    <a:srgbClr val="6799C8"/>
    <a:srgbClr val="FFEEC6"/>
    <a:srgbClr val="EEB2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74" autoAdjust="0"/>
    <p:restoredTop sz="94660"/>
  </p:normalViewPr>
  <p:slideViewPr>
    <p:cSldViewPr>
      <p:cViewPr>
        <p:scale>
          <a:sx n="76" d="100"/>
          <a:sy n="76" d="100"/>
        </p:scale>
        <p:origin x="-109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TitleSlideIllu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242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7524047-0C3D-4902-8178-4D74CFC2BA6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2D27DE6-B326-46DC-9B04-0175385A78D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057400"/>
            <a:ext cx="3962400" cy="4068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057400"/>
            <a:ext cx="3962400" cy="4068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2484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3A1628D-D19E-4570-A392-D4321E447E2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2057400"/>
            <a:ext cx="8077200" cy="40687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484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543443B-DAA0-48CF-853C-9C69199413B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4BF9C9-E047-4324-B958-92EA64759D3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95126A-5128-4479-990C-FFE4CB5769E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39624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057400"/>
            <a:ext cx="39624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D76D21-C637-4A6E-9BCB-18ED6077C78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673EF6-2E12-49EE-AB28-F7B3C595EB7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545DAE-B79E-47B0-BFA9-D911DA3939A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46FA354-0ECC-4237-A7C3-8494CC6450F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F3C1A6-41E0-44F5-BC67-CEF03B38E4F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67970E-74CC-453B-97DF-26F789E331F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ontentSlide1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0772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AF530E25-324A-44F2-9FC2-21AE980D2D1E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cc.edu/policies/docs/Student_Code_of_Conduct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dreads.com/author/show/1538.Stephen_R_Cove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200400"/>
            <a:ext cx="6400800" cy="762000"/>
          </a:xfrm>
        </p:spPr>
        <p:txBody>
          <a:bodyPr/>
          <a:lstStyle/>
          <a:p>
            <a:r>
              <a:rPr lang="en-US" sz="4800" dirty="0" smtClean="0"/>
              <a:t>Intercultural Relationships</a:t>
            </a:r>
            <a:endParaRPr lang="en-US" sz="4800" dirty="0" smtClean="0"/>
          </a:p>
          <a:p>
            <a:r>
              <a:rPr lang="en-US" dirty="0" smtClean="0"/>
              <a:t>in the classroom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SLCC…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Salt Lake Community College, an </a:t>
            </a:r>
            <a:r>
              <a:rPr lang="en-US" dirty="0" smtClean="0"/>
              <a:t>equal opportunity </a:t>
            </a:r>
            <a:r>
              <a:rPr lang="en-US" dirty="0"/>
              <a:t>institution, </a:t>
            </a:r>
            <a:r>
              <a:rPr lang="en-US" dirty="0">
                <a:latin typeface="Comic Sans MS" pitchFamily="66" charset="0"/>
              </a:rPr>
              <a:t>welcomes</a:t>
            </a:r>
            <a:r>
              <a:rPr lang="en-US" dirty="0"/>
              <a:t> students </a:t>
            </a:r>
            <a:r>
              <a:rPr lang="en-US" dirty="0" smtClean="0"/>
              <a:t>for admission </a:t>
            </a:r>
            <a:r>
              <a:rPr lang="en-US" dirty="0"/>
              <a:t>to any course of study for which their qualifications indicate they can benefit </a:t>
            </a:r>
            <a:r>
              <a:rPr lang="en-US" dirty="0" smtClean="0"/>
              <a:t>without regard </a:t>
            </a:r>
            <a:r>
              <a:rPr lang="en-US" dirty="0"/>
              <a:t>to race, color, sexual orientation, national origin, age, gender, veteran status, disability </a:t>
            </a:r>
            <a:r>
              <a:rPr lang="en-US" dirty="0" smtClean="0"/>
              <a:t>or </a:t>
            </a:r>
            <a:r>
              <a:rPr lang="en-US" dirty="0"/>
              <a:t>religion</a:t>
            </a:r>
            <a:r>
              <a:rPr lang="en-US" dirty="0" smtClean="0"/>
              <a:t>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000" dirty="0">
                <a:hlinkClick r:id="rId2"/>
              </a:rPr>
              <a:t>http://www.slcc.edu/policies/docs/Student_Code_of_Conduct.pdf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8616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What is an </a:t>
            </a:r>
            <a:r>
              <a:rPr lang="en-US" sz="3600" dirty="0" smtClean="0">
                <a:latin typeface="Aharoni" pitchFamily="2" charset="-79"/>
                <a:cs typeface="Aharoni" pitchFamily="2" charset="-79"/>
              </a:rPr>
              <a:t>Intercultural Relationship</a:t>
            </a:r>
            <a:r>
              <a:rPr lang="en-US" sz="3200" dirty="0" smtClean="0"/>
              <a:t>?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3200" dirty="0"/>
              <a:t>A</a:t>
            </a:r>
            <a:r>
              <a:rPr lang="en-US" sz="3200" dirty="0" smtClean="0"/>
              <a:t>s instructors of these courses, we not only </a:t>
            </a:r>
            <a:r>
              <a:rPr lang="en-US" sz="3200" b="1" dirty="0" smtClean="0"/>
              <a:t>welcome</a:t>
            </a:r>
            <a:r>
              <a:rPr lang="en-US" sz="3200" dirty="0" smtClean="0"/>
              <a:t> each of our students, but we start to form relationships with them on a daily basis. </a:t>
            </a:r>
            <a:endParaRPr lang="en-US" sz="3200" i="1" dirty="0"/>
          </a:p>
          <a:p>
            <a:pPr algn="ctr">
              <a:buNone/>
            </a:pPr>
            <a:r>
              <a:rPr lang="en-US" sz="3200" dirty="0" smtClean="0"/>
              <a:t>An </a:t>
            </a:r>
            <a:r>
              <a:rPr lang="en-US" sz="3200" i="1" dirty="0" smtClean="0"/>
              <a:t>intercultural relationship </a:t>
            </a:r>
            <a:r>
              <a:rPr lang="en-US" sz="3200" dirty="0" smtClean="0"/>
              <a:t>is the ability to “get along” with our students, especially those from a different cultural background!</a:t>
            </a:r>
          </a:p>
          <a:p>
            <a:pPr algn="ctr">
              <a:buNone/>
            </a:pPr>
            <a:endParaRPr lang="en-US" sz="3200" b="1" i="1" dirty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What are some </a:t>
            </a:r>
            <a:r>
              <a:rPr lang="en-US" sz="3200" i="1" dirty="0" smtClean="0"/>
              <a:t>cultural </a:t>
            </a:r>
            <a:r>
              <a:rPr lang="en-US" sz="3200" dirty="0" smtClean="0"/>
              <a:t>differences that students have that may contribute to an    intercultural relationship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200" dirty="0" smtClean="0"/>
              <a:t>First language</a:t>
            </a:r>
          </a:p>
          <a:p>
            <a:r>
              <a:rPr lang="en-US" sz="3200" dirty="0" smtClean="0"/>
              <a:t>Gender</a:t>
            </a:r>
          </a:p>
          <a:p>
            <a:r>
              <a:rPr lang="en-US" sz="3200" dirty="0" smtClean="0"/>
              <a:t>Age</a:t>
            </a:r>
          </a:p>
          <a:p>
            <a:r>
              <a:rPr lang="en-US" sz="3200" dirty="0" smtClean="0"/>
              <a:t>Religion</a:t>
            </a:r>
          </a:p>
          <a:p>
            <a:r>
              <a:rPr lang="en-US" sz="3200" dirty="0" smtClean="0"/>
              <a:t>Race</a:t>
            </a:r>
          </a:p>
          <a:p>
            <a:r>
              <a:rPr lang="en-US" sz="3200" dirty="0" smtClean="0"/>
              <a:t>Disabilities</a:t>
            </a:r>
          </a:p>
          <a:p>
            <a:endParaRPr lang="en-US" sz="1600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3200" dirty="0" smtClean="0"/>
              <a:t>Adult </a:t>
            </a:r>
            <a:r>
              <a:rPr lang="en-US" sz="3200" dirty="0" err="1" smtClean="0"/>
              <a:t>vs</a:t>
            </a:r>
            <a:r>
              <a:rPr lang="en-US" sz="3200" dirty="0" smtClean="0"/>
              <a:t> young adult</a:t>
            </a:r>
          </a:p>
          <a:p>
            <a:r>
              <a:rPr lang="en-US" sz="3200" dirty="0" smtClean="0"/>
              <a:t>Differing learning styles</a:t>
            </a:r>
          </a:p>
          <a:p>
            <a:r>
              <a:rPr lang="en-US" sz="3200" dirty="0" smtClean="0"/>
              <a:t>Introverted personality</a:t>
            </a:r>
          </a:p>
          <a:p>
            <a:endParaRPr lang="en-US" sz="32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What are some aspects of </a:t>
            </a:r>
            <a:r>
              <a:rPr lang="en-US" sz="4000" i="1" dirty="0" smtClean="0"/>
              <a:t>positive </a:t>
            </a:r>
            <a:r>
              <a:rPr lang="en-US" sz="4000" dirty="0" smtClean="0"/>
              <a:t>intercultural relationships?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Positive relationships don’t simply form on their own. They require </a:t>
            </a:r>
            <a:r>
              <a:rPr lang="en-US" sz="3200" dirty="0" smtClean="0">
                <a:latin typeface="Balloon Bd BT" pitchFamily="66" charset="0"/>
              </a:rPr>
              <a:t>action</a:t>
            </a:r>
            <a:r>
              <a:rPr lang="en-US" dirty="0" smtClean="0"/>
              <a:t>. We must seek to understand and take action to assist individuals in their growing and learning.</a:t>
            </a:r>
          </a:p>
          <a:p>
            <a:endParaRPr lang="en-US" dirty="0" smtClean="0"/>
          </a:p>
          <a:p>
            <a:r>
              <a:rPr lang="en-US" dirty="0" smtClean="0"/>
              <a:t>Positive </a:t>
            </a:r>
            <a:r>
              <a:rPr lang="en-US" dirty="0"/>
              <a:t>relationships must depend on </a:t>
            </a:r>
            <a:r>
              <a:rPr lang="en-US" b="1" dirty="0" smtClean="0"/>
              <a:t>respect </a:t>
            </a:r>
            <a:r>
              <a:rPr lang="en-US" dirty="0" smtClean="0"/>
              <a:t>and </a:t>
            </a:r>
            <a:r>
              <a:rPr lang="en-US" b="1" dirty="0" smtClean="0"/>
              <a:t>communication</a:t>
            </a:r>
            <a:r>
              <a:rPr lang="en-US" dirty="0" smtClean="0"/>
              <a:t>.</a:t>
            </a:r>
          </a:p>
          <a:p>
            <a:endParaRPr lang="en-US" b="1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3200" dirty="0" smtClean="0"/>
              <a:t>How can I create an inclusive classroom environment that supports learning for all students?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Value different learners and their experiences</a:t>
            </a:r>
          </a:p>
          <a:p>
            <a:r>
              <a:rPr lang="en-US" sz="2400" dirty="0" smtClean="0"/>
              <a:t>Create collaborative relationships while fostering communication</a:t>
            </a:r>
          </a:p>
          <a:p>
            <a:r>
              <a:rPr lang="en-US" sz="2400" dirty="0" smtClean="0"/>
              <a:t>Promote positive behavior in class</a:t>
            </a:r>
          </a:p>
          <a:p>
            <a:r>
              <a:rPr lang="en-US" sz="2400" dirty="0" smtClean="0"/>
              <a:t>Differentiate inst</a:t>
            </a:r>
            <a:r>
              <a:rPr lang="en-US" sz="2400" dirty="0" smtClean="0"/>
              <a:t>ruction for diverse learners</a:t>
            </a:r>
          </a:p>
          <a:p>
            <a:r>
              <a:rPr lang="en-US" sz="2400" dirty="0" smtClean="0"/>
              <a:t>Differentiate large and small group instruction</a:t>
            </a:r>
          </a:p>
          <a:p>
            <a:r>
              <a:rPr lang="en-US" sz="2400" dirty="0" smtClean="0"/>
              <a:t>Encourage student success!</a:t>
            </a:r>
            <a:endParaRPr lang="en-US" dirty="0" smtClean="0"/>
          </a:p>
          <a:p>
            <a:pPr marL="0" indent="0" algn="ctr">
              <a:buNone/>
            </a:pPr>
            <a:r>
              <a:rPr lang="en-US" sz="3600" dirty="0">
                <a:latin typeface="Brush Script MT" pitchFamily="66" charset="0"/>
              </a:rPr>
              <a:t>“Strength lies in differences, not in similarities” 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― </a:t>
            </a:r>
            <a:r>
              <a:rPr lang="en-US" dirty="0">
                <a:hlinkClick r:id="rId2"/>
              </a:rPr>
              <a:t>Stephen R. Covey</a:t>
            </a:r>
            <a:endParaRPr lang="en-US" dirty="0" smtClean="0">
              <a:latin typeface="Harlow Solid Itali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2374</TotalTime>
  <Words>256</Words>
  <Application>Microsoft Office PowerPoint</Application>
  <PresentationFormat>On-screen Show (4:3)</PresentationFormat>
  <Paragraphs>32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Custom Design</vt:lpstr>
      <vt:lpstr>PowerPoint Presentation</vt:lpstr>
      <vt:lpstr>At SLCC…</vt:lpstr>
      <vt:lpstr>What is an Intercultural Relationship? </vt:lpstr>
      <vt:lpstr>What are some cultural differences that students have that may contribute to an    intercultural relationship?</vt:lpstr>
      <vt:lpstr>What are some aspects of positive intercultural relationships?</vt:lpstr>
      <vt:lpstr>How can I create an inclusive classroom environment that supports learning for all students?</vt:lpstr>
    </vt:vector>
  </TitlesOfParts>
  <Company>Richter7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SLCC PowerPoint Template</dc:title>
  <dc:creator>Teri</dc:creator>
  <cp:lastModifiedBy>Kristin</cp:lastModifiedBy>
  <cp:revision>68</cp:revision>
  <dcterms:created xsi:type="dcterms:W3CDTF">2008-07-01T23:57:20Z</dcterms:created>
  <dcterms:modified xsi:type="dcterms:W3CDTF">2012-11-14T17:59:12Z</dcterms:modified>
</cp:coreProperties>
</file>