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257" r:id="rId2"/>
    <p:sldId id="258" r:id="rId3"/>
    <p:sldId id="289" r:id="rId4"/>
    <p:sldId id="280" r:id="rId5"/>
    <p:sldId id="331" r:id="rId6"/>
    <p:sldId id="345" r:id="rId7"/>
    <p:sldId id="290" r:id="rId8"/>
    <p:sldId id="288" r:id="rId9"/>
    <p:sldId id="332" r:id="rId10"/>
    <p:sldId id="265" r:id="rId11"/>
    <p:sldId id="333" r:id="rId12"/>
    <p:sldId id="346" r:id="rId13"/>
    <p:sldId id="337" r:id="rId14"/>
    <p:sldId id="334" r:id="rId15"/>
    <p:sldId id="291" r:id="rId16"/>
    <p:sldId id="328" r:id="rId17"/>
    <p:sldId id="327" r:id="rId18"/>
    <p:sldId id="329" r:id="rId19"/>
    <p:sldId id="278" r:id="rId20"/>
    <p:sldId id="336" r:id="rId21"/>
    <p:sldId id="304" r:id="rId22"/>
    <p:sldId id="301" r:id="rId23"/>
    <p:sldId id="305" r:id="rId24"/>
    <p:sldId id="306" r:id="rId25"/>
    <p:sldId id="302" r:id="rId26"/>
    <p:sldId id="303" r:id="rId27"/>
    <p:sldId id="338" r:id="rId28"/>
    <p:sldId id="330" r:id="rId29"/>
    <p:sldId id="307" r:id="rId30"/>
    <p:sldId id="308" r:id="rId31"/>
    <p:sldId id="340" r:id="rId32"/>
    <p:sldId id="309" r:id="rId33"/>
    <p:sldId id="310" r:id="rId34"/>
    <p:sldId id="311" r:id="rId35"/>
    <p:sldId id="312" r:id="rId36"/>
    <p:sldId id="313" r:id="rId37"/>
    <p:sldId id="325" r:id="rId38"/>
    <p:sldId id="326" r:id="rId39"/>
    <p:sldId id="324" r:id="rId40"/>
    <p:sldId id="339" r:id="rId41"/>
    <p:sldId id="341" r:id="rId42"/>
    <p:sldId id="342" r:id="rId43"/>
    <p:sldId id="343" r:id="rId44"/>
    <p:sldId id="344" r:id="rId45"/>
    <p:sldId id="320" r:id="rId46"/>
    <p:sldId id="321" r:id="rId47"/>
    <p:sldId id="322" r:id="rId48"/>
    <p:sldId id="323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4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11" autoAdjust="0"/>
  </p:normalViewPr>
  <p:slideViewPr>
    <p:cSldViewPr>
      <p:cViewPr>
        <p:scale>
          <a:sx n="75" d="100"/>
          <a:sy n="75" d="100"/>
        </p:scale>
        <p:origin x="-10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trygsta\Desktop\Math%201050\evaluation%20of%20hybrid%201050%20f14\New%20Microsoft%20Excel%20Workshe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trygsta\Desktop\Math%201050\evaluation%20of%20hybrid%201050%20f14\New%20Microsoft%20Excel%20Workshee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trygsta\Desktop\Math%201050\evaluation%20of%20hybrid%201050%20f14\New%20Microsoft%20Excel%20Workshee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trygsta\Desktop\Math%201050\evaluation%20of%20hybrid%201050%20f14\New%20Microsoft%20Excel%20Work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/>
              <a:t>Ruth's Exam 1 Results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Sheet2!$A$6</c:f>
              <c:strCache>
                <c:ptCount val="1"/>
                <c:pt idx="0">
                  <c:v>Spring 2014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Sheet2!$B$5:$D$5</c:f>
              <c:strCache>
                <c:ptCount val="3"/>
                <c:pt idx="0">
                  <c:v>Mean</c:v>
                </c:pt>
                <c:pt idx="1">
                  <c:v>Median</c:v>
                </c:pt>
                <c:pt idx="2">
                  <c:v>Class Size</c:v>
                </c:pt>
              </c:strCache>
            </c:strRef>
          </c:cat>
          <c:val>
            <c:numRef>
              <c:f>Sheet2!$B$6:$D$6</c:f>
              <c:numCache>
                <c:formatCode>General</c:formatCode>
                <c:ptCount val="3"/>
                <c:pt idx="0">
                  <c:v>65.2</c:v>
                </c:pt>
                <c:pt idx="1">
                  <c:v>67</c:v>
                </c:pt>
                <c:pt idx="2">
                  <c:v>22</c:v>
                </c:pt>
              </c:numCache>
            </c:numRef>
          </c:val>
        </c:ser>
        <c:ser>
          <c:idx val="1"/>
          <c:order val="1"/>
          <c:tx>
            <c:strRef>
              <c:f>Sheet2!$A$7</c:f>
              <c:strCache>
                <c:ptCount val="1"/>
                <c:pt idx="0">
                  <c:v>Fall 2014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Sheet2!$B$5:$D$5</c:f>
              <c:strCache>
                <c:ptCount val="3"/>
                <c:pt idx="0">
                  <c:v>Mean</c:v>
                </c:pt>
                <c:pt idx="1">
                  <c:v>Median</c:v>
                </c:pt>
                <c:pt idx="2">
                  <c:v>Class Size</c:v>
                </c:pt>
              </c:strCache>
            </c:strRef>
          </c:cat>
          <c:val>
            <c:numRef>
              <c:f>Sheet2!$B$7:$D$7</c:f>
              <c:numCache>
                <c:formatCode>General</c:formatCode>
                <c:ptCount val="3"/>
                <c:pt idx="0">
                  <c:v>62.6</c:v>
                </c:pt>
                <c:pt idx="1">
                  <c:v>65</c:v>
                </c:pt>
                <c:pt idx="2">
                  <c:v>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3912960"/>
        <c:axId val="64910080"/>
      </c:barChart>
      <c:catAx>
        <c:axId val="639129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64910080"/>
        <c:crosses val="autoZero"/>
        <c:auto val="1"/>
        <c:lblAlgn val="ctr"/>
        <c:lblOffset val="100"/>
        <c:noMultiLvlLbl val="0"/>
      </c:catAx>
      <c:valAx>
        <c:axId val="649100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391296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/>
              <a:t>Ruth's Exam 2 Results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Sheet2!$A$14</c:f>
              <c:strCache>
                <c:ptCount val="1"/>
                <c:pt idx="0">
                  <c:v>Spring 2014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Sheet2!$B$13:$D$13</c:f>
              <c:strCache>
                <c:ptCount val="3"/>
                <c:pt idx="0">
                  <c:v>Mean</c:v>
                </c:pt>
                <c:pt idx="1">
                  <c:v>Median</c:v>
                </c:pt>
                <c:pt idx="2">
                  <c:v>Class Size</c:v>
                </c:pt>
              </c:strCache>
            </c:strRef>
          </c:cat>
          <c:val>
            <c:numRef>
              <c:f>Sheet2!$B$14:$D$14</c:f>
              <c:numCache>
                <c:formatCode>General</c:formatCode>
                <c:ptCount val="3"/>
                <c:pt idx="0">
                  <c:v>68.8</c:v>
                </c:pt>
                <c:pt idx="1">
                  <c:v>70.5</c:v>
                </c:pt>
                <c:pt idx="2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Sheet2!$A$15</c:f>
              <c:strCache>
                <c:ptCount val="1"/>
                <c:pt idx="0">
                  <c:v>Fall 2014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Sheet2!$B$13:$D$13</c:f>
              <c:strCache>
                <c:ptCount val="3"/>
                <c:pt idx="0">
                  <c:v>Mean</c:v>
                </c:pt>
                <c:pt idx="1">
                  <c:v>Median</c:v>
                </c:pt>
                <c:pt idx="2">
                  <c:v>Class Size</c:v>
                </c:pt>
              </c:strCache>
            </c:strRef>
          </c:cat>
          <c:val>
            <c:numRef>
              <c:f>Sheet2!$B$15:$D$15</c:f>
              <c:numCache>
                <c:formatCode>General</c:formatCode>
                <c:ptCount val="3"/>
                <c:pt idx="0">
                  <c:v>65.900000000000006</c:v>
                </c:pt>
                <c:pt idx="1">
                  <c:v>70</c:v>
                </c:pt>
                <c:pt idx="2">
                  <c:v>29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4958464"/>
        <c:axId val="64960000"/>
      </c:barChart>
      <c:catAx>
        <c:axId val="6495846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64960000"/>
        <c:crosses val="autoZero"/>
        <c:auto val="1"/>
        <c:lblAlgn val="ctr"/>
        <c:lblOffset val="100"/>
        <c:noMultiLvlLbl val="0"/>
      </c:catAx>
      <c:valAx>
        <c:axId val="649600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495846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/>
              <a:t>Kristin's Exam 1 Results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Spring 2014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Sheet2!$B$1:$D$1</c:f>
              <c:strCache>
                <c:ptCount val="3"/>
                <c:pt idx="0">
                  <c:v>Mean</c:v>
                </c:pt>
                <c:pt idx="1">
                  <c:v>Median</c:v>
                </c:pt>
                <c:pt idx="2">
                  <c:v>Class Size</c:v>
                </c:pt>
              </c:strCache>
            </c:strRef>
          </c:cat>
          <c:val>
            <c:numRef>
              <c:f>Sheet2!$B$2:$D$2</c:f>
              <c:numCache>
                <c:formatCode>General</c:formatCode>
                <c:ptCount val="3"/>
                <c:pt idx="0">
                  <c:v>65.099999999999994</c:v>
                </c:pt>
                <c:pt idx="1">
                  <c:v>62.5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Fall 2014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Sheet2!$B$1:$D$1</c:f>
              <c:strCache>
                <c:ptCount val="3"/>
                <c:pt idx="0">
                  <c:v>Mean</c:v>
                </c:pt>
                <c:pt idx="1">
                  <c:v>Median</c:v>
                </c:pt>
                <c:pt idx="2">
                  <c:v>Class Size</c:v>
                </c:pt>
              </c:strCache>
            </c:strRef>
          </c:cat>
          <c:val>
            <c:numRef>
              <c:f>Sheet2!$B$3:$D$3</c:f>
              <c:numCache>
                <c:formatCode>General</c:formatCode>
                <c:ptCount val="3"/>
                <c:pt idx="0">
                  <c:v>72.5</c:v>
                </c:pt>
                <c:pt idx="1">
                  <c:v>75.400000000000006</c:v>
                </c:pt>
                <c:pt idx="2">
                  <c:v>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5008384"/>
        <c:axId val="65009920"/>
      </c:barChart>
      <c:catAx>
        <c:axId val="650083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65009920"/>
        <c:crosses val="autoZero"/>
        <c:auto val="1"/>
        <c:lblAlgn val="ctr"/>
        <c:lblOffset val="100"/>
        <c:noMultiLvlLbl val="0"/>
      </c:catAx>
      <c:valAx>
        <c:axId val="650099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500838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/>
              <a:t>Kristin's Exam 2 Results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Sheet2!$A$10</c:f>
              <c:strCache>
                <c:ptCount val="1"/>
                <c:pt idx="0">
                  <c:v>Spring 2014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Sheet2!$B$9:$D$9</c:f>
              <c:strCache>
                <c:ptCount val="3"/>
                <c:pt idx="0">
                  <c:v>Mean</c:v>
                </c:pt>
                <c:pt idx="1">
                  <c:v>Median</c:v>
                </c:pt>
                <c:pt idx="2">
                  <c:v>Class Size</c:v>
                </c:pt>
              </c:strCache>
            </c:strRef>
          </c:cat>
          <c:val>
            <c:numRef>
              <c:f>Sheet2!$B$10:$D$10</c:f>
              <c:numCache>
                <c:formatCode>General</c:formatCode>
                <c:ptCount val="3"/>
                <c:pt idx="0">
                  <c:v>66.5</c:v>
                </c:pt>
                <c:pt idx="1">
                  <c:v>72.900000000000006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Sheet2!$A$11</c:f>
              <c:strCache>
                <c:ptCount val="1"/>
                <c:pt idx="0">
                  <c:v>Fall 2014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Sheet2!$B$9:$D$9</c:f>
              <c:strCache>
                <c:ptCount val="3"/>
                <c:pt idx="0">
                  <c:v>Mean</c:v>
                </c:pt>
                <c:pt idx="1">
                  <c:v>Median</c:v>
                </c:pt>
                <c:pt idx="2">
                  <c:v>Class Size</c:v>
                </c:pt>
              </c:strCache>
            </c:strRef>
          </c:cat>
          <c:val>
            <c:numRef>
              <c:f>Sheet2!$B$11:$D$11</c:f>
              <c:numCache>
                <c:formatCode>General</c:formatCode>
                <c:ptCount val="3"/>
                <c:pt idx="0">
                  <c:v>80.599999999999994</c:v>
                </c:pt>
                <c:pt idx="1">
                  <c:v>84</c:v>
                </c:pt>
                <c:pt idx="2">
                  <c:v>30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5059456"/>
        <c:axId val="65065344"/>
      </c:barChart>
      <c:catAx>
        <c:axId val="6505945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65065344"/>
        <c:crosses val="autoZero"/>
        <c:auto val="1"/>
        <c:lblAlgn val="ctr"/>
        <c:lblOffset val="100"/>
        <c:noMultiLvlLbl val="0"/>
      </c:catAx>
      <c:valAx>
        <c:axId val="650653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505945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4FF00-22A1-4FBC-8F32-6433FD33D161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D8564-55AD-460E-8749-87CF2F13E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83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29D25-5E0B-46AF-BA91-190CDEABDBD9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FFEA9-2D1C-4991-AC84-F4BD26BBE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70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56% of hybrid students received “D”, “E”, or “W” as a final grade, in comparison to 25% of online students.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FFEA9-2D1C-4991-AC84-F4BD26BBE5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59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FFEA9-2D1C-4991-AC84-F4BD26BBE5E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57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FFEA9-2D1C-4991-AC84-F4BD26BBE5E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57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TitleSlideIllu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242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1841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524047-0C3D-4902-8178-4D74CFC2BA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952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D27DE6-B326-46DC-9B04-0175385A78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332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057400"/>
            <a:ext cx="3962400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057400"/>
            <a:ext cx="3962400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2484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3A1628D-D19E-4570-A392-D4321E447E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601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2057400"/>
            <a:ext cx="8077200" cy="40687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484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543443B-DAA0-48CF-853C-9C69199413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00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4BF9C9-E047-4324-B958-92EA64759D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82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95126A-5128-4479-990C-FFE4CB5769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94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39624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057400"/>
            <a:ext cx="39624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D76D21-C637-4A6E-9BCB-18ED6077C7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811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673EF6-2E12-49EE-AB28-F7B3C595EB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38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545DAE-B79E-47B0-BFA9-D911DA3939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6FA354-0ECC-4237-A7C3-8494CC6450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69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F3C1A6-41E0-44F5-BC67-CEF03B38E4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67970E-74CC-453B-97DF-26F789E331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804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ontentSlide1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0772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530E25-324A-44F2-9FC2-21AE980D2D1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97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a%20href=%22http:/bitstrips.com/r/CXJJS%22%3e%3cimg%20src=%22http:/bitstrips.com/strips/CXJJS.png%22/%3e%3c/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AMATYC%20video%20clip/AMATYC%20video%20clip.mp4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a%20href=%22http:/bitstrips.com/r/CXJJS%22%3e%3cimg%20src=%22http:/bitstrips.com/strips/CXJJS.png%22/%3e%3c/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a%20href=%22http:/bitstrips.com/r/CXJJS%22%3e%3cimg%20src=%22http:/bitstrips.com/strips/CXJJS.png%22/%3e%3c/a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Ruth.Trygstad@slcc.edu" TargetMode="External"/><Relationship Id="rId2" Type="http://schemas.openxmlformats.org/officeDocument/2006/relationships/hyperlink" Target="mailto:Kristin.Cartwright@slcc.ed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200400"/>
            <a:ext cx="8610600" cy="762000"/>
          </a:xfrm>
        </p:spPr>
        <p:txBody>
          <a:bodyPr/>
          <a:lstStyle/>
          <a:p>
            <a:r>
              <a:rPr lang="en-US" sz="4800" dirty="0" smtClean="0"/>
              <a:t>Working Together to Create a Successful Flipped Classroom</a:t>
            </a:r>
          </a:p>
          <a:p>
            <a:r>
              <a:rPr lang="en-US" dirty="0" smtClean="0"/>
              <a:t>Ruth Trygstad and Kristin Cartwright</a:t>
            </a:r>
          </a:p>
        </p:txBody>
      </p:sp>
    </p:spTree>
    <p:extLst>
      <p:ext uri="{BB962C8B-B14F-4D97-AF65-F5344CB8AC3E}">
        <p14:creationId xmlns:p14="http://schemas.microsoft.com/office/powerpoint/2010/main" val="261348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 Breakdowns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3276600" cy="455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291" y="1981200"/>
            <a:ext cx="3366279" cy="455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99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1143000"/>
          </a:xfrm>
        </p:spPr>
        <p:txBody>
          <a:bodyPr/>
          <a:lstStyle/>
          <a:p>
            <a:r>
              <a:rPr lang="en-US" dirty="0" smtClean="0"/>
              <a:t>Pilot Spring 2014</a:t>
            </a:r>
            <a:br>
              <a:rPr lang="en-US" dirty="0" smtClean="0"/>
            </a:b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At beginning of course, students were not prepared.</a:t>
            </a:r>
          </a:p>
          <a:p>
            <a:r>
              <a:rPr lang="en-US" sz="3600" dirty="0" smtClean="0"/>
              <a:t>Students did not take responsibility for learning.</a:t>
            </a:r>
          </a:p>
          <a:p>
            <a:r>
              <a:rPr lang="en-US" sz="3600" dirty="0" smtClean="0"/>
              <a:t>Course needed major revisions.</a:t>
            </a:r>
          </a:p>
          <a:p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135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1143000"/>
          </a:xfrm>
        </p:spPr>
        <p:txBody>
          <a:bodyPr/>
          <a:lstStyle/>
          <a:p>
            <a:r>
              <a:rPr lang="en-US" dirty="0" smtClean="0"/>
              <a:t>Challenges of a flipped classroo</a:t>
            </a:r>
            <a:r>
              <a:rPr lang="en-US" dirty="0"/>
              <a:t>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	?</a:t>
            </a:r>
            <a:endParaRPr lang="en-US" sz="200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40942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1143000"/>
          </a:xfrm>
        </p:spPr>
        <p:txBody>
          <a:bodyPr/>
          <a:lstStyle/>
          <a:p>
            <a:r>
              <a:rPr lang="en-US" dirty="0" smtClean="0"/>
              <a:t>Starting Over – Fall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/>
              <a:t>From assessing weaknesses and strengths of our Spring 2014 Course, we have developed a format that is working much better. . . . . </a:t>
            </a:r>
          </a:p>
          <a:p>
            <a:pPr marL="0" indent="0">
              <a:buNone/>
            </a:pPr>
            <a:r>
              <a:rPr lang="en-US" sz="3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01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Class off to a Good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/>
              <a:t>Students should be “ready”</a:t>
            </a:r>
          </a:p>
          <a:p>
            <a:r>
              <a:rPr lang="en-US" sz="4000" dirty="0" smtClean="0"/>
              <a:t>Meet prerequisites</a:t>
            </a:r>
          </a:p>
          <a:p>
            <a:r>
              <a:rPr lang="en-US" sz="4000" dirty="0" smtClean="0"/>
              <a:t>Understand format</a:t>
            </a:r>
          </a:p>
          <a:p>
            <a:r>
              <a:rPr lang="en-US" sz="4000" dirty="0" smtClean="0"/>
              <a:t>Have necessary tools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0994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1143000"/>
          </a:xfrm>
        </p:spPr>
        <p:txBody>
          <a:bodyPr/>
          <a:lstStyle/>
          <a:p>
            <a:r>
              <a:rPr lang="en-US" dirty="0" smtClean="0"/>
              <a:t>Fall 2014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/>
              <a:t>Hybrid College Algebra”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An important change: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Early contact with students – one month </a:t>
            </a:r>
            <a:r>
              <a:rPr lang="en-US" sz="3200" dirty="0" smtClean="0"/>
              <a:t>before class started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Readiness Questionnaire – student res</a:t>
            </a:r>
            <a:r>
              <a:rPr lang="en-US" sz="3200" dirty="0" smtClean="0"/>
              <a:t>ponse required</a:t>
            </a:r>
          </a:p>
        </p:txBody>
      </p:sp>
    </p:spTree>
    <p:extLst>
      <p:ext uri="{BB962C8B-B14F-4D97-AF65-F5344CB8AC3E}">
        <p14:creationId xmlns:p14="http://schemas.microsoft.com/office/powerpoint/2010/main" val="211653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990600"/>
          </a:xfrm>
        </p:spPr>
        <p:txBody>
          <a:bodyPr/>
          <a:lstStyle/>
          <a:p>
            <a:r>
              <a:rPr lang="en-US" dirty="0" smtClean="0"/>
              <a:t>Questionnaire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077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1) How comfortable am I using computers?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	79% very confident</a:t>
            </a:r>
            <a:endParaRPr lang="en-US" sz="3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19400"/>
            <a:ext cx="2731294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34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Questionnaire 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2) I signed up for this hybrid course because: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dirty="0" smtClean="0"/>
              <a:t>47% </a:t>
            </a:r>
          </a:p>
          <a:p>
            <a:pPr marL="0" indent="0" algn="ctr">
              <a:buNone/>
            </a:pPr>
            <a:r>
              <a:rPr lang="en-US" sz="3600" dirty="0" smtClean="0"/>
              <a:t>It was the only one that fit my schedule</a:t>
            </a:r>
            <a:endParaRPr lang="en-US" sz="3600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4" r="62963"/>
          <a:stretch/>
        </p:blipFill>
        <p:spPr bwMode="auto">
          <a:xfrm>
            <a:off x="2819400" y="2870200"/>
            <a:ext cx="5232488" cy="2329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04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Questionnaire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077200" cy="44497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3) The amount of time I have to work on this hybrid course is: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600" dirty="0" smtClean="0"/>
              <a:t>81% </a:t>
            </a:r>
          </a:p>
          <a:p>
            <a:pPr marL="0" indent="0" algn="ctr">
              <a:buNone/>
            </a:pPr>
            <a:r>
              <a:rPr lang="en-US" sz="3600" dirty="0" smtClean="0"/>
              <a:t>The same as for a traditional class held fully on campus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4" r="60972"/>
          <a:stretch/>
        </p:blipFill>
        <p:spPr bwMode="auto">
          <a:xfrm>
            <a:off x="2276644" y="2819400"/>
            <a:ext cx="5711656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64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Questionnaire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077200" cy="42973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4) My familiarity with online or hybrid courses is: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200" dirty="0" smtClean="0"/>
              <a:t>38% Good. I have taken many online or hybrid courses before</a:t>
            </a:r>
            <a:endParaRPr lang="en-US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9" r="55136"/>
          <a:stretch/>
        </p:blipFill>
        <p:spPr bwMode="auto">
          <a:xfrm>
            <a:off x="2133600" y="3048000"/>
            <a:ext cx="5430499" cy="205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3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is this “flipped classroom” I keep hearing about?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400" b="1" dirty="0" smtClean="0">
              <a:hlinkClick r:id="rId2" action="ppaction://hlinkfile"/>
            </a:endParaRPr>
          </a:p>
          <a:p>
            <a:pPr>
              <a:buNone/>
            </a:pPr>
            <a:endParaRPr lang="en-US" sz="2400" b="1" dirty="0" smtClean="0">
              <a:hlinkClick r:id="rId2" action="ppaction://hlinkfile"/>
            </a:endParaRPr>
          </a:p>
          <a:p>
            <a:pPr>
              <a:buNone/>
            </a:pPr>
            <a:endParaRPr lang="en-US" sz="2400" b="1" dirty="0" smtClean="0">
              <a:hlinkClick r:id="rId2" action="ppaction://hlinkfile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7448"/>
            <a:ext cx="3200400" cy="453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3212833" cy="453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73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“Outside” Components of a Flipped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Textbook</a:t>
            </a:r>
          </a:p>
          <a:p>
            <a:r>
              <a:rPr lang="en-US" sz="4000" dirty="0" smtClean="0"/>
              <a:t>Online Course Site</a:t>
            </a:r>
          </a:p>
          <a:p>
            <a:r>
              <a:rPr lang="en-US" sz="4000" dirty="0" smtClean="0"/>
              <a:t>Videos  </a:t>
            </a:r>
          </a:p>
          <a:p>
            <a:r>
              <a:rPr lang="en-US" sz="4000" dirty="0" smtClean="0"/>
              <a:t>Online Homework / Quizzes</a:t>
            </a:r>
          </a:p>
          <a:p>
            <a:pPr marL="0" indent="0" algn="ctr">
              <a:buNone/>
            </a:pPr>
            <a:r>
              <a:rPr lang="en-US" sz="4000" dirty="0" smtClean="0"/>
              <a:t>(All </a:t>
            </a:r>
            <a:r>
              <a:rPr lang="en-US" sz="4000" smtClean="0"/>
              <a:t>of our materials </a:t>
            </a:r>
            <a:r>
              <a:rPr lang="en-US" sz="4000" dirty="0" smtClean="0"/>
              <a:t>are OER)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3231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1143000"/>
          </a:xfrm>
        </p:spPr>
        <p:txBody>
          <a:bodyPr/>
          <a:lstStyle/>
          <a:p>
            <a:r>
              <a:rPr lang="en-US" dirty="0" smtClean="0"/>
              <a:t>“Outside</a:t>
            </a:r>
            <a:r>
              <a:rPr lang="en-US" dirty="0"/>
              <a:t>” Components of </a:t>
            </a:r>
            <a:r>
              <a:rPr lang="en-US" dirty="0" smtClean="0"/>
              <a:t>our  </a:t>
            </a:r>
            <a:r>
              <a:rPr lang="en-US" dirty="0"/>
              <a:t>Flipped Classroom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The Textbook: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Free Download</a:t>
            </a:r>
          </a:p>
          <a:p>
            <a:pPr marL="0" indent="0">
              <a:buNone/>
            </a:pPr>
            <a:r>
              <a:rPr lang="en-US" sz="3600" dirty="0" smtClean="0"/>
              <a:t>                or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609600" y="4050452"/>
            <a:ext cx="3810000" cy="1219200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$12.61</a:t>
            </a:r>
          </a:p>
          <a:p>
            <a:pPr algn="ctr"/>
            <a:r>
              <a:rPr lang="en-US" sz="2000" dirty="0" smtClean="0"/>
              <a:t>Ships in 3-5 business days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312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1828799"/>
            <a:ext cx="3454400" cy="451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24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1143000"/>
          </a:xfrm>
        </p:spPr>
        <p:txBody>
          <a:bodyPr/>
          <a:lstStyle/>
          <a:p>
            <a:r>
              <a:rPr lang="en-US" dirty="0"/>
              <a:t>“Outside” Components of our  Flipped Classroom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077200" cy="42973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Online course site in Canvas:</a:t>
            </a:r>
            <a:endParaRPr lang="en-US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48200" y="312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50066"/>
            <a:ext cx="7107105" cy="2819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98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1143000"/>
          </a:xfrm>
        </p:spPr>
        <p:txBody>
          <a:bodyPr/>
          <a:lstStyle/>
          <a:p>
            <a:r>
              <a:rPr lang="en-US" dirty="0"/>
              <a:t>“Outside” Components of our  Flipped Classroom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077200" cy="42211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Videos: 1 to 5 per section – </a:t>
            </a:r>
            <a:r>
              <a:rPr lang="en-US" sz="3200" dirty="0" smtClean="0"/>
              <a:t>1:46</a:t>
            </a:r>
            <a:r>
              <a:rPr lang="en-US" sz="3600" dirty="0" smtClean="0"/>
              <a:t> to </a:t>
            </a:r>
            <a:r>
              <a:rPr lang="en-US" sz="3200" dirty="0" smtClean="0"/>
              <a:t>8:39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</a:t>
            </a:r>
          </a:p>
          <a:p>
            <a:pPr marL="0" indent="0">
              <a:buNone/>
            </a:pPr>
            <a:r>
              <a:rPr lang="en-US" sz="3600" dirty="0" smtClean="0"/>
              <a:t>                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48200" y="312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90800"/>
            <a:ext cx="5075234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24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1143000"/>
          </a:xfrm>
        </p:spPr>
        <p:txBody>
          <a:bodyPr/>
          <a:lstStyle/>
          <a:p>
            <a:r>
              <a:rPr lang="en-US" dirty="0"/>
              <a:t>“Outside” Components of our  Flipped Classroom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77200" cy="4373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Problems embedded in videos: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</a:t>
            </a:r>
          </a:p>
          <a:p>
            <a:pPr marL="0" indent="0">
              <a:buNone/>
            </a:pPr>
            <a:r>
              <a:rPr lang="en-US" sz="3600" dirty="0" smtClean="0"/>
              <a:t>                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48200" y="312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38400"/>
            <a:ext cx="6995183" cy="3571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01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1143000"/>
          </a:xfrm>
        </p:spPr>
        <p:txBody>
          <a:bodyPr/>
          <a:lstStyle/>
          <a:p>
            <a:r>
              <a:rPr lang="en-US" dirty="0"/>
              <a:t>“Outside” Components of our  Flipped Classroom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077200" cy="429736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“FREE” online homework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8200" y="312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2438400"/>
            <a:ext cx="5334000" cy="4105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5181600" y="4368800"/>
            <a:ext cx="3657600" cy="2174875"/>
          </a:xfrm>
          <a:prstGeom prst="wedgeEllipseCallout">
            <a:avLst>
              <a:gd name="adj1" fmla="val -57899"/>
              <a:gd name="adj2" fmla="val 3715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Students like the extra videos!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644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1143000"/>
          </a:xfrm>
        </p:spPr>
        <p:txBody>
          <a:bodyPr/>
          <a:lstStyle/>
          <a:p>
            <a:r>
              <a:rPr lang="en-US" dirty="0"/>
              <a:t>“Outside” Components of our  Flipped Classroom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077200" cy="429736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And online quizzes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8200" y="312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38400"/>
            <a:ext cx="5161376" cy="3947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51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“In-class” Components of a Flipped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Assignments</a:t>
            </a:r>
          </a:p>
          <a:p>
            <a:r>
              <a:rPr lang="en-US" sz="4000" dirty="0" smtClean="0"/>
              <a:t>Groups</a:t>
            </a:r>
          </a:p>
          <a:p>
            <a:r>
              <a:rPr lang="en-US" sz="4000" dirty="0" smtClean="0"/>
              <a:t>Instruction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1862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1143000"/>
          </a:xfrm>
        </p:spPr>
        <p:txBody>
          <a:bodyPr/>
          <a:lstStyle/>
          <a:p>
            <a:r>
              <a:rPr lang="en-US" dirty="0" smtClean="0"/>
              <a:t>What We Do In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77200" cy="4190999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First Day of Class:</a:t>
            </a:r>
          </a:p>
          <a:p>
            <a:r>
              <a:rPr lang="en-US" sz="4000" dirty="0" smtClean="0"/>
              <a:t>Introduction</a:t>
            </a:r>
          </a:p>
          <a:p>
            <a:r>
              <a:rPr lang="en-US" sz="4000" dirty="0" smtClean="0"/>
              <a:t>View Questionnaire results</a:t>
            </a:r>
          </a:p>
          <a:p>
            <a:r>
              <a:rPr lang="en-US" sz="4000" dirty="0" smtClean="0"/>
              <a:t>Students are assigned to groups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8200" y="312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1143000"/>
          </a:xfrm>
        </p:spPr>
        <p:txBody>
          <a:bodyPr/>
          <a:lstStyle/>
          <a:p>
            <a:r>
              <a:rPr lang="en-US" dirty="0"/>
              <a:t>What We Do In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77200" cy="4190999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After First Day:</a:t>
            </a:r>
          </a:p>
          <a:p>
            <a:r>
              <a:rPr lang="en-US" sz="4000" dirty="0" smtClean="0"/>
              <a:t>Students watch videos before class.</a:t>
            </a:r>
          </a:p>
          <a:p>
            <a:r>
              <a:rPr lang="en-US" sz="4000" dirty="0" smtClean="0"/>
              <a:t>Students are in groups when class starts. </a:t>
            </a:r>
          </a:p>
          <a:p>
            <a:endParaRPr lang="en-US" sz="1000" dirty="0" smtClean="0"/>
          </a:p>
          <a:p>
            <a:pPr marL="0" indent="0" algn="ctr">
              <a:buNone/>
            </a:pPr>
            <a:r>
              <a:rPr lang="en-US" sz="4000" dirty="0" smtClean="0"/>
              <a:t>Time is precious!   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48200" y="312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83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is this “flipped classroom” I keep hearing about?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400" b="1" dirty="0" smtClean="0">
              <a:hlinkClick r:id="rId2" action="ppaction://hlinkfile"/>
            </a:endParaRPr>
          </a:p>
          <a:p>
            <a:pPr>
              <a:buNone/>
            </a:pPr>
            <a:endParaRPr lang="en-US" sz="2400" b="1" dirty="0" smtClean="0">
              <a:hlinkClick r:id="rId2" action="ppaction://hlinkfile"/>
            </a:endParaRPr>
          </a:p>
          <a:p>
            <a:pPr>
              <a:buNone/>
            </a:pPr>
            <a:endParaRPr lang="en-US" sz="2400" b="1" dirty="0" smtClean="0">
              <a:hlinkClick r:id="rId2" action="ppaction://hlinkfile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3048000" cy="431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55800"/>
            <a:ext cx="3044253" cy="431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7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1143000"/>
          </a:xfrm>
        </p:spPr>
        <p:txBody>
          <a:bodyPr/>
          <a:lstStyle/>
          <a:p>
            <a:r>
              <a:rPr lang="en-US" dirty="0"/>
              <a:t>What We Do In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77200" cy="43735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When class begins:  TOYO video problem solutions are on desk  </a:t>
            </a:r>
          </a:p>
          <a:p>
            <a:pPr marL="0" indent="0">
              <a:buNone/>
            </a:pPr>
            <a:r>
              <a:rPr lang="en-US" sz="3600" dirty="0" smtClean="0"/>
              <a:t>                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48200" y="312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47432"/>
            <a:ext cx="4460610" cy="319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18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1143000"/>
          </a:xfrm>
        </p:spPr>
        <p:txBody>
          <a:bodyPr/>
          <a:lstStyle/>
          <a:p>
            <a:r>
              <a:rPr lang="en-US" dirty="0"/>
              <a:t>What We Do In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77200" cy="4373563"/>
          </a:xfrm>
        </p:spPr>
        <p:txBody>
          <a:bodyPr/>
          <a:lstStyle/>
          <a:p>
            <a:r>
              <a:rPr lang="en-US" sz="3600" dirty="0" smtClean="0"/>
              <a:t>Instructor hands out one worksheet to each group. </a:t>
            </a:r>
          </a:p>
          <a:p>
            <a:r>
              <a:rPr lang="en-US" sz="3600" dirty="0"/>
              <a:t>Groups work together on worksheet. </a:t>
            </a:r>
          </a:p>
          <a:p>
            <a:r>
              <a:rPr lang="en-US" sz="3600" dirty="0"/>
              <a:t>Instructor moves about room.</a:t>
            </a:r>
          </a:p>
          <a:p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                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48200" y="312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19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1143000"/>
          </a:xfrm>
        </p:spPr>
        <p:txBody>
          <a:bodyPr/>
          <a:lstStyle/>
          <a:p>
            <a:r>
              <a:rPr lang="en-US" dirty="0"/>
              <a:t>What We Do In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77200" cy="43735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Correct solutions are shared on whiteboard.  </a:t>
            </a:r>
          </a:p>
          <a:p>
            <a:pPr marL="0" indent="0">
              <a:buNone/>
            </a:pPr>
            <a:r>
              <a:rPr lang="en-US" sz="3600" dirty="0" smtClean="0"/>
              <a:t>                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48200" y="312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8" r="668" b="52494"/>
          <a:stretch/>
        </p:blipFill>
        <p:spPr bwMode="auto">
          <a:xfrm>
            <a:off x="304800" y="3124200"/>
            <a:ext cx="8146932" cy="270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38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1143000"/>
          </a:xfrm>
        </p:spPr>
        <p:txBody>
          <a:bodyPr/>
          <a:lstStyle/>
          <a:p>
            <a:r>
              <a:rPr lang="en-US" dirty="0"/>
              <a:t>What We Do In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77200" cy="46021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Instructor shows PowerPoint of TOYO solutions.  Students grade their own.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                   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48200" y="312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315" y="2819400"/>
            <a:ext cx="3885481" cy="3581400"/>
          </a:xfrm>
          <a:prstGeom prst="rect">
            <a:avLst/>
          </a:prstGeom>
          <a:ln w="381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70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1143000"/>
          </a:xfrm>
        </p:spPr>
        <p:txBody>
          <a:bodyPr/>
          <a:lstStyle/>
          <a:p>
            <a:r>
              <a:rPr lang="en-US" dirty="0"/>
              <a:t>What We Do In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77200" cy="460216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End of class:</a:t>
            </a:r>
          </a:p>
          <a:p>
            <a:r>
              <a:rPr lang="en-US" sz="4000" dirty="0" smtClean="0"/>
              <a:t>Groups turn in worksheets.</a:t>
            </a:r>
          </a:p>
          <a:p>
            <a:r>
              <a:rPr lang="en-US" sz="4000" dirty="0" smtClean="0"/>
              <a:t>Students staple and turn in graded TOYO solutions.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                   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48200" y="312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5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1143000"/>
          </a:xfrm>
        </p:spPr>
        <p:txBody>
          <a:bodyPr/>
          <a:lstStyle/>
          <a:p>
            <a:r>
              <a:rPr lang="en-US" dirty="0" smtClean="0"/>
              <a:t>Outside of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77200" cy="4906963"/>
          </a:xfrm>
        </p:spPr>
        <p:txBody>
          <a:bodyPr/>
          <a:lstStyle/>
          <a:p>
            <a:endParaRPr lang="en-US" sz="4000" dirty="0" smtClean="0"/>
          </a:p>
          <a:p>
            <a:r>
              <a:rPr lang="en-US" sz="4000" dirty="0" smtClean="0"/>
              <a:t>Watch videos and complete TOYO’s.</a:t>
            </a:r>
          </a:p>
          <a:p>
            <a:r>
              <a:rPr lang="en-US" sz="4000" dirty="0" smtClean="0"/>
              <a:t>Online homework is due Friday by 11:59 PM.</a:t>
            </a:r>
          </a:p>
          <a:p>
            <a:r>
              <a:rPr lang="en-US" sz="4000" dirty="0" smtClean="0"/>
              <a:t>Online quizzes are due Monday by 11:59 PM.</a:t>
            </a:r>
          </a:p>
          <a:p>
            <a:endParaRPr lang="en-US" sz="40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                   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48200" y="312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25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1143000"/>
          </a:xfrm>
        </p:spPr>
        <p:txBody>
          <a:bodyPr/>
          <a:lstStyle/>
          <a:p>
            <a:r>
              <a:rPr lang="en-US" dirty="0" smtClean="0"/>
              <a:t>Results This Semester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077200" cy="5059363"/>
          </a:xfrm>
        </p:spPr>
        <p:txBody>
          <a:bodyPr/>
          <a:lstStyle/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Positive, relaxed, classroom learning environment </a:t>
            </a:r>
          </a:p>
          <a:p>
            <a:r>
              <a:rPr lang="en-US" sz="4000" dirty="0" smtClean="0"/>
              <a:t>Few drops</a:t>
            </a:r>
          </a:p>
          <a:p>
            <a:r>
              <a:rPr lang="en-US" sz="4000" dirty="0" smtClean="0"/>
              <a:t>Positive student feedback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48200" y="312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65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1143000"/>
          </a:xfrm>
        </p:spPr>
        <p:txBody>
          <a:bodyPr/>
          <a:lstStyle/>
          <a:p>
            <a:r>
              <a:rPr lang="en-US" dirty="0" smtClean="0"/>
              <a:t>Fall 2014</a:t>
            </a:r>
            <a:br>
              <a:rPr lang="en-US" dirty="0" smtClean="0"/>
            </a:br>
            <a:r>
              <a:rPr lang="en-US" dirty="0" smtClean="0"/>
              <a:t>Statistics so far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77200" cy="4602163"/>
          </a:xfrm>
        </p:spPr>
        <p:txBody>
          <a:bodyPr/>
          <a:lstStyle/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48200" y="312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847682"/>
              </p:ext>
            </p:extLst>
          </p:nvPr>
        </p:nvGraphicFramePr>
        <p:xfrm>
          <a:off x="1676400" y="1600200"/>
          <a:ext cx="6553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41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1143000"/>
          </a:xfrm>
        </p:spPr>
        <p:txBody>
          <a:bodyPr/>
          <a:lstStyle/>
          <a:p>
            <a:r>
              <a:rPr lang="en-US" dirty="0" smtClean="0"/>
              <a:t>Fall 2014</a:t>
            </a:r>
            <a:br>
              <a:rPr lang="en-US" dirty="0" smtClean="0"/>
            </a:br>
            <a:r>
              <a:rPr lang="en-US" dirty="0" smtClean="0"/>
              <a:t>Statistics so far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924800" cy="444976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8200" y="312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5757516"/>
              </p:ext>
            </p:extLst>
          </p:nvPr>
        </p:nvGraphicFramePr>
        <p:xfrm>
          <a:off x="1143000" y="1600200"/>
          <a:ext cx="6553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41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1143000"/>
          </a:xfrm>
        </p:spPr>
        <p:txBody>
          <a:bodyPr/>
          <a:lstStyle/>
          <a:p>
            <a:r>
              <a:rPr lang="en-US" dirty="0" smtClean="0"/>
              <a:t>Fall 2014</a:t>
            </a:r>
            <a:br>
              <a:rPr lang="en-US" dirty="0" smtClean="0"/>
            </a:br>
            <a:r>
              <a:rPr lang="en-US" dirty="0" smtClean="0"/>
              <a:t>Statistics so far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77200" cy="4602163"/>
          </a:xfrm>
        </p:spPr>
        <p:txBody>
          <a:bodyPr/>
          <a:lstStyle/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48200" y="312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3601304"/>
              </p:ext>
            </p:extLst>
          </p:nvPr>
        </p:nvGraphicFramePr>
        <p:xfrm>
          <a:off x="1371600" y="1600200"/>
          <a:ext cx="6324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033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is this “flipped classroom” I keep hearing about?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400" b="1" dirty="0" smtClean="0">
              <a:hlinkClick r:id="rId2" action="ppaction://hlinkfile"/>
            </a:endParaRPr>
          </a:p>
          <a:p>
            <a:pPr>
              <a:buNone/>
            </a:pPr>
            <a:endParaRPr lang="en-US" sz="2400" b="1" dirty="0" smtClean="0">
              <a:hlinkClick r:id="rId2" action="ppaction://hlinkfile"/>
            </a:endParaRPr>
          </a:p>
          <a:p>
            <a:pPr>
              <a:buNone/>
            </a:pPr>
            <a:endParaRPr lang="en-US" sz="2400" b="1" dirty="0" smtClean="0">
              <a:hlinkClick r:id="rId2" action="ppaction://hlinkfile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1635161"/>
            <a:ext cx="6553200" cy="462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19600" y="6263359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*Comic Strip Credit: http</a:t>
            </a:r>
            <a:r>
              <a:rPr lang="en-US" sz="1600" dirty="0"/>
              <a:t>://bitstrips.com/r/CXJJS</a:t>
            </a:r>
          </a:p>
        </p:txBody>
      </p:sp>
    </p:spTree>
    <p:extLst>
      <p:ext uri="{BB962C8B-B14F-4D97-AF65-F5344CB8AC3E}">
        <p14:creationId xmlns:p14="http://schemas.microsoft.com/office/powerpoint/2010/main" val="103680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1143000"/>
          </a:xfrm>
        </p:spPr>
        <p:txBody>
          <a:bodyPr/>
          <a:lstStyle/>
          <a:p>
            <a:r>
              <a:rPr lang="en-US" dirty="0" smtClean="0"/>
              <a:t>Fall 2014</a:t>
            </a:r>
            <a:br>
              <a:rPr lang="en-US" dirty="0" smtClean="0"/>
            </a:br>
            <a:r>
              <a:rPr lang="en-US" dirty="0" smtClean="0"/>
              <a:t>Statistics so far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77200" cy="4602163"/>
          </a:xfrm>
        </p:spPr>
        <p:txBody>
          <a:bodyPr/>
          <a:lstStyle/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48200" y="312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1289"/>
              </p:ext>
            </p:extLst>
          </p:nvPr>
        </p:nvGraphicFramePr>
        <p:xfrm>
          <a:off x="1905000" y="1600200"/>
          <a:ext cx="6248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265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1143000"/>
          </a:xfrm>
        </p:spPr>
        <p:txBody>
          <a:bodyPr/>
          <a:lstStyle/>
          <a:p>
            <a:r>
              <a:rPr lang="en-US" dirty="0" smtClean="0"/>
              <a:t>Fall 2014</a:t>
            </a:r>
            <a:br>
              <a:rPr lang="en-US" dirty="0" smtClean="0"/>
            </a:br>
            <a:r>
              <a:rPr lang="en-US" dirty="0" smtClean="0"/>
              <a:t>Student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77200" cy="460216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“It’s a lot </a:t>
            </a:r>
            <a:r>
              <a:rPr lang="en-US" sz="4000" b="1" dirty="0" smtClean="0">
                <a:solidFill>
                  <a:schemeClr val="accent6"/>
                </a:solidFill>
              </a:rPr>
              <a:t>more work </a:t>
            </a:r>
            <a:r>
              <a:rPr lang="en-US" sz="4000" dirty="0" smtClean="0"/>
              <a:t>than I thought.” </a:t>
            </a:r>
          </a:p>
          <a:p>
            <a:pPr marL="0" indent="0">
              <a:buNone/>
            </a:pPr>
            <a:r>
              <a:rPr lang="en-US" sz="4000" dirty="0" smtClean="0"/>
              <a:t>“I like that we </a:t>
            </a:r>
            <a:r>
              <a:rPr lang="en-US" sz="4000" b="1" dirty="0" smtClean="0">
                <a:solidFill>
                  <a:schemeClr val="accent6"/>
                </a:solidFill>
              </a:rPr>
              <a:t>learn before coming to class</a:t>
            </a:r>
            <a:r>
              <a:rPr lang="en-US" sz="4000" dirty="0" smtClean="0"/>
              <a:t>.  It has helped me to understand math which is a big deal because I am terrible at math.”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48200" y="312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9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1143000"/>
          </a:xfrm>
        </p:spPr>
        <p:txBody>
          <a:bodyPr/>
          <a:lstStyle/>
          <a:p>
            <a:r>
              <a:rPr lang="en-US" dirty="0" smtClean="0"/>
              <a:t>Fall 2014</a:t>
            </a:r>
            <a:br>
              <a:rPr lang="en-US" dirty="0" smtClean="0"/>
            </a:br>
            <a:r>
              <a:rPr lang="en-US" dirty="0" smtClean="0"/>
              <a:t>Student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077200" cy="406876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“Better for a busy schedule, requires a lot of </a:t>
            </a:r>
            <a:r>
              <a:rPr lang="en-US" sz="4000" b="1" dirty="0" smtClean="0">
                <a:solidFill>
                  <a:schemeClr val="accent6"/>
                </a:solidFill>
              </a:rPr>
              <a:t>self motivation </a:t>
            </a:r>
            <a:r>
              <a:rPr lang="en-US" sz="4000" dirty="0" smtClean="0"/>
              <a:t>like an online class, but better because you can still </a:t>
            </a:r>
            <a:r>
              <a:rPr lang="en-US" sz="4000" b="1" dirty="0" smtClean="0">
                <a:solidFill>
                  <a:schemeClr val="accent6"/>
                </a:solidFill>
              </a:rPr>
              <a:t>bounce your ideas off of other classmates</a:t>
            </a:r>
            <a:r>
              <a:rPr lang="en-US" sz="4000" dirty="0" smtClean="0"/>
              <a:t>.”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48200" y="312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01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1143000"/>
          </a:xfrm>
        </p:spPr>
        <p:txBody>
          <a:bodyPr/>
          <a:lstStyle/>
          <a:p>
            <a:r>
              <a:rPr lang="en-US" dirty="0" smtClean="0"/>
              <a:t>Fall 2014</a:t>
            </a:r>
            <a:br>
              <a:rPr lang="en-US" dirty="0" smtClean="0"/>
            </a:br>
            <a:r>
              <a:rPr lang="en-US" dirty="0" smtClean="0"/>
              <a:t>Student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77200" cy="437356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“This class has helped me build my personal determination and desire to learn and understand math.  Because I </a:t>
            </a:r>
            <a:r>
              <a:rPr lang="en-US" sz="4000" b="1" dirty="0" smtClean="0">
                <a:solidFill>
                  <a:schemeClr val="accent6"/>
                </a:solidFill>
              </a:rPr>
              <a:t>do so much on my own</a:t>
            </a:r>
            <a:r>
              <a:rPr lang="en-US" sz="4000" dirty="0" smtClean="0"/>
              <a:t>, it’s </a:t>
            </a:r>
            <a:r>
              <a:rPr lang="en-US" sz="4000" b="1" dirty="0" smtClean="0">
                <a:solidFill>
                  <a:schemeClr val="accent6"/>
                </a:solidFill>
              </a:rPr>
              <a:t>helped me </a:t>
            </a:r>
            <a:r>
              <a:rPr lang="en-US" sz="4000" dirty="0" smtClean="0"/>
              <a:t>more thoroughly </a:t>
            </a:r>
            <a:r>
              <a:rPr lang="en-US" sz="4000" b="1" dirty="0" smtClean="0">
                <a:solidFill>
                  <a:schemeClr val="accent6"/>
                </a:solidFill>
              </a:rPr>
              <a:t>understand</a:t>
            </a:r>
            <a:r>
              <a:rPr lang="en-US" sz="4000" dirty="0" smtClean="0"/>
              <a:t> the laws of math.”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48200" y="312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01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1143000"/>
          </a:xfrm>
        </p:spPr>
        <p:txBody>
          <a:bodyPr/>
          <a:lstStyle/>
          <a:p>
            <a:r>
              <a:rPr lang="en-US" dirty="0" smtClean="0"/>
              <a:t>Fall 2014</a:t>
            </a:r>
            <a:br>
              <a:rPr lang="en-US" dirty="0" smtClean="0"/>
            </a:br>
            <a:r>
              <a:rPr lang="en-US" dirty="0" smtClean="0"/>
              <a:t>Student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077200" cy="4144963"/>
          </a:xfrm>
        </p:spPr>
        <p:txBody>
          <a:bodyPr/>
          <a:lstStyle/>
          <a:p>
            <a:pPr marL="0" indent="0">
              <a:buNone/>
            </a:pPr>
            <a:r>
              <a:rPr lang="en-US" sz="3800" dirty="0" smtClean="0"/>
              <a:t>“Prepping at home allows me to </a:t>
            </a:r>
            <a:r>
              <a:rPr lang="en-US" sz="3800" b="1" dirty="0" smtClean="0">
                <a:solidFill>
                  <a:schemeClr val="accent6"/>
                </a:solidFill>
              </a:rPr>
              <a:t>watch a lecture as many times as I need </a:t>
            </a:r>
            <a:r>
              <a:rPr lang="en-US" sz="3800" dirty="0" smtClean="0"/>
              <a:t>and build my confidence </a:t>
            </a:r>
            <a:r>
              <a:rPr lang="en-US" sz="3800" b="1" dirty="0" smtClean="0">
                <a:solidFill>
                  <a:schemeClr val="accent6"/>
                </a:solidFill>
              </a:rPr>
              <a:t>without the embarrassment</a:t>
            </a:r>
            <a:r>
              <a:rPr lang="en-US" sz="3800" dirty="0" smtClean="0"/>
              <a:t> and pressure of asking questions or being put on the spot mid-lecture.”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48200" y="312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01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/>
              <a:t>“By removing the ‘one-size-fits-all’ lecture from the classroom, and letting the students have a self-paced lecture at </a:t>
            </a:r>
            <a:r>
              <a:rPr lang="en-US" sz="4000" dirty="0" smtClean="0"/>
              <a:t>home –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9743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/>
              <a:t>and then when you go to the classroom, letting them do work, having the teacher walk around, having the peers actually interacting with each other –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6786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/>
              <a:t>these </a:t>
            </a:r>
            <a:r>
              <a:rPr lang="en-US" sz="4000" b="1" dirty="0"/>
              <a:t>teachers have used </a:t>
            </a:r>
            <a:r>
              <a:rPr lang="en-US" sz="4000" b="1" dirty="0" smtClean="0"/>
              <a:t>TECHNOLOGY </a:t>
            </a:r>
            <a:r>
              <a:rPr lang="en-US" sz="4000" b="1" dirty="0"/>
              <a:t>to HUMANIZE the classroom</a:t>
            </a:r>
            <a:r>
              <a:rPr lang="en-US" sz="4000" b="1" dirty="0" smtClean="0"/>
              <a:t>.”</a:t>
            </a:r>
          </a:p>
          <a:p>
            <a:pPr marL="0" indent="0">
              <a:buNone/>
            </a:pPr>
            <a:r>
              <a:rPr lang="en-US" sz="4400" dirty="0"/>
              <a:t>	</a:t>
            </a:r>
            <a:r>
              <a:rPr lang="en-US" sz="4400" dirty="0" smtClean="0"/>
              <a:t> </a:t>
            </a:r>
            <a:r>
              <a:rPr lang="en-US" dirty="0"/>
              <a:t>– Salman Khan (</a:t>
            </a:r>
            <a:r>
              <a:rPr lang="en-US" dirty="0" smtClean="0"/>
              <a:t>creator </a:t>
            </a:r>
            <a:r>
              <a:rPr lang="en-US" dirty="0"/>
              <a:t>of Khan Academy)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91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Thanks for attending!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Kristin Cartwright</a:t>
            </a:r>
          </a:p>
          <a:p>
            <a:pPr algn="ctr">
              <a:buNone/>
            </a:pPr>
            <a:r>
              <a:rPr lang="en-US" sz="3600" b="1" dirty="0" smtClean="0">
                <a:latin typeface="Arial" pitchFamily="34" charset="0"/>
                <a:cs typeface="Arial" pitchFamily="34" charset="0"/>
                <a:hlinkClick r:id="rId2"/>
              </a:rPr>
              <a:t>Kristin.Cartwright@slcc.edu</a:t>
            </a: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Ruth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Trygstad</a:t>
            </a:r>
          </a:p>
          <a:p>
            <a:pPr algn="ctr">
              <a:buNone/>
            </a:pPr>
            <a:r>
              <a:rPr lang="en-US" sz="3600" b="1" dirty="0" smtClean="0">
                <a:latin typeface="Arial" pitchFamily="34" charset="0"/>
                <a:cs typeface="Arial" pitchFamily="34" charset="0"/>
                <a:hlinkClick r:id="rId3"/>
              </a:rPr>
              <a:t>Ruth.Trygstad@slcc.edu</a:t>
            </a: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91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1143000"/>
          </a:xfrm>
        </p:spPr>
        <p:txBody>
          <a:bodyPr/>
          <a:lstStyle/>
          <a:p>
            <a:r>
              <a:rPr lang="en-US" dirty="0" smtClean="0"/>
              <a:t>What is a “flipped classroom”?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	?</a:t>
            </a:r>
            <a:endParaRPr lang="en-US" sz="200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60154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1143000"/>
          </a:xfrm>
        </p:spPr>
        <p:txBody>
          <a:bodyPr/>
          <a:lstStyle/>
          <a:p>
            <a:r>
              <a:rPr lang="en-US" dirty="0" smtClean="0"/>
              <a:t>What is a “flipped classroom”?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Video lectures outside of class</a:t>
            </a:r>
          </a:p>
          <a:p>
            <a:r>
              <a:rPr lang="en-US" sz="4000" dirty="0" smtClean="0"/>
              <a:t>Assigned problems in class</a:t>
            </a:r>
          </a:p>
          <a:p>
            <a:r>
              <a:rPr lang="en-US" sz="4000" dirty="0" smtClean="0"/>
              <a:t>May be “hybrid” – reduced seat time</a:t>
            </a:r>
          </a:p>
        </p:txBody>
      </p:sp>
    </p:spTree>
    <p:extLst>
      <p:ext uri="{BB962C8B-B14F-4D97-AF65-F5344CB8AC3E}">
        <p14:creationId xmlns:p14="http://schemas.microsoft.com/office/powerpoint/2010/main" val="384241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1143000"/>
          </a:xfrm>
        </p:spPr>
        <p:txBody>
          <a:bodyPr/>
          <a:lstStyle/>
          <a:p>
            <a:r>
              <a:rPr lang="en-US" dirty="0" smtClean="0"/>
              <a:t>What we have learned …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a</a:t>
            </a:r>
            <a:r>
              <a:rPr lang="en-US" sz="3600" dirty="0" smtClean="0"/>
              <a:t>nd why we almost gave up!  </a:t>
            </a:r>
          </a:p>
        </p:txBody>
      </p:sp>
      <p:sp>
        <p:nvSpPr>
          <p:cNvPr id="6" name="Smiley Face 5"/>
          <p:cNvSpPr/>
          <p:nvPr/>
        </p:nvSpPr>
        <p:spPr>
          <a:xfrm>
            <a:off x="2971800" y="3124200"/>
            <a:ext cx="2438400" cy="2133600"/>
          </a:xfrm>
          <a:prstGeom prst="smileyFace">
            <a:avLst>
              <a:gd name="adj" fmla="val -4653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4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1143000"/>
          </a:xfrm>
        </p:spPr>
        <p:txBody>
          <a:bodyPr/>
          <a:lstStyle/>
          <a:p>
            <a:r>
              <a:rPr lang="en-US" dirty="0" smtClean="0"/>
              <a:t>Pilot Spring 2014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/>
              <a:t>Hybrid </a:t>
            </a:r>
            <a:r>
              <a:rPr lang="en-US" dirty="0" smtClean="0"/>
              <a:t>College Algebra”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Meet 2 hours per week. </a:t>
            </a:r>
          </a:p>
          <a:p>
            <a:r>
              <a:rPr lang="en-US" sz="3600" dirty="0" smtClean="0"/>
              <a:t>Watch lesson videos before class.</a:t>
            </a:r>
          </a:p>
          <a:p>
            <a:r>
              <a:rPr lang="en-US" sz="3600" dirty="0" smtClean="0"/>
              <a:t>Submit all assignments online.</a:t>
            </a:r>
          </a:p>
          <a:p>
            <a:r>
              <a:rPr lang="en-US" sz="3600" dirty="0" smtClean="0"/>
              <a:t>In class – Q/A &amp; Problem Based Learning</a:t>
            </a:r>
          </a:p>
        </p:txBody>
      </p:sp>
    </p:spTree>
    <p:extLst>
      <p:ext uri="{BB962C8B-B14F-4D97-AF65-F5344CB8AC3E}">
        <p14:creationId xmlns:p14="http://schemas.microsoft.com/office/powerpoint/2010/main" val="241350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1143000"/>
          </a:xfrm>
        </p:spPr>
        <p:txBody>
          <a:bodyPr/>
          <a:lstStyle/>
          <a:p>
            <a:r>
              <a:rPr lang="en-US" dirty="0" smtClean="0"/>
              <a:t>Pilot Spring 2014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/>
              <a:t>Hybrid College Algebra”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Exams in Testing Center.</a:t>
            </a:r>
          </a:p>
          <a:p>
            <a:r>
              <a:rPr lang="en-US" sz="3600" dirty="0" smtClean="0"/>
              <a:t>Materials &amp; Exams identical to online classes. </a:t>
            </a:r>
          </a:p>
        </p:txBody>
      </p:sp>
    </p:spTree>
    <p:extLst>
      <p:ext uri="{BB962C8B-B14F-4D97-AF65-F5344CB8AC3E}">
        <p14:creationId xmlns:p14="http://schemas.microsoft.com/office/powerpoint/2010/main" val="352620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961</Words>
  <Application>Microsoft Office PowerPoint</Application>
  <PresentationFormat>On-screen Show (4:3)</PresentationFormat>
  <Paragraphs>187</Paragraphs>
  <Slides>48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Custom Design</vt:lpstr>
      <vt:lpstr>PowerPoint Presentation</vt:lpstr>
      <vt:lpstr>What is this “flipped classroom” I keep hearing about? </vt:lpstr>
      <vt:lpstr>What is this “flipped classroom” I keep hearing about? </vt:lpstr>
      <vt:lpstr>What is this “flipped classroom” I keep hearing about? </vt:lpstr>
      <vt:lpstr>What is a “flipped classroom”?</vt:lpstr>
      <vt:lpstr>What is a “flipped classroom”?</vt:lpstr>
      <vt:lpstr>What we have learned …  </vt:lpstr>
      <vt:lpstr>Pilot Spring 2014 “Hybrid College Algebra”</vt:lpstr>
      <vt:lpstr>Pilot Spring 2014 “Hybrid College Algebra”</vt:lpstr>
      <vt:lpstr>Grade Breakdowns</vt:lpstr>
      <vt:lpstr>Pilot Spring 2014 Conclusion</vt:lpstr>
      <vt:lpstr>Challenges of a flipped classroom</vt:lpstr>
      <vt:lpstr>Starting Over – Fall 2014</vt:lpstr>
      <vt:lpstr>Getting Class off to a Good Start</vt:lpstr>
      <vt:lpstr>Fall 2014 “Hybrid College Algebra”</vt:lpstr>
      <vt:lpstr>Questionnaire Results</vt:lpstr>
      <vt:lpstr>Questionnaire Results</vt:lpstr>
      <vt:lpstr>Questionnaire Results</vt:lpstr>
      <vt:lpstr>Questionnaire Results</vt:lpstr>
      <vt:lpstr>Basic “Outside” Components of a Flipped Classroom</vt:lpstr>
      <vt:lpstr>“Outside” Components of our  Flipped Classroom</vt:lpstr>
      <vt:lpstr>“Outside” Components of our  Flipped Classroom</vt:lpstr>
      <vt:lpstr>“Outside” Components of our  Flipped Classroom</vt:lpstr>
      <vt:lpstr>“Outside” Components of our  Flipped Classroom</vt:lpstr>
      <vt:lpstr>“Outside” Components of our  Flipped Classroom</vt:lpstr>
      <vt:lpstr>“Outside” Components of our  Flipped Classroom</vt:lpstr>
      <vt:lpstr>“In-class” Components of a Flipped Classroom</vt:lpstr>
      <vt:lpstr>What We Do In Class</vt:lpstr>
      <vt:lpstr>What We Do In Class</vt:lpstr>
      <vt:lpstr>What We Do In Class</vt:lpstr>
      <vt:lpstr>What We Do In Class</vt:lpstr>
      <vt:lpstr>What We Do In Class</vt:lpstr>
      <vt:lpstr>What We Do In Class</vt:lpstr>
      <vt:lpstr>What We Do In Class</vt:lpstr>
      <vt:lpstr>Outside of Class</vt:lpstr>
      <vt:lpstr>Results This Semester</vt:lpstr>
      <vt:lpstr>Fall 2014 Statistics so far …</vt:lpstr>
      <vt:lpstr>Fall 2014 Statistics so far …</vt:lpstr>
      <vt:lpstr>Fall 2014 Statistics so far …</vt:lpstr>
      <vt:lpstr>Fall 2014 Statistics so far …</vt:lpstr>
      <vt:lpstr>Fall 2014 Student Comments</vt:lpstr>
      <vt:lpstr>Fall 2014 Student Comments</vt:lpstr>
      <vt:lpstr>Fall 2014 Student Comments</vt:lpstr>
      <vt:lpstr>Fall 2014 Student Comments</vt:lpstr>
      <vt:lpstr>Summary</vt:lpstr>
      <vt:lpstr>Summary</vt:lpstr>
      <vt:lpstr>Summary</vt:lpstr>
      <vt:lpstr>Thanks for attending!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</dc:creator>
  <cp:lastModifiedBy>rtrygsta</cp:lastModifiedBy>
  <cp:revision>95</cp:revision>
  <cp:lastPrinted>2014-11-11T21:12:48Z</cp:lastPrinted>
  <dcterms:created xsi:type="dcterms:W3CDTF">2014-09-12T03:17:12Z</dcterms:created>
  <dcterms:modified xsi:type="dcterms:W3CDTF">2014-11-12T14:42:33Z</dcterms:modified>
</cp:coreProperties>
</file>